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32" r:id="rId2"/>
    <p:sldId id="282" r:id="rId3"/>
    <p:sldId id="283" r:id="rId4"/>
    <p:sldId id="310" r:id="rId5"/>
    <p:sldId id="311" r:id="rId6"/>
    <p:sldId id="317" r:id="rId7"/>
    <p:sldId id="284" r:id="rId8"/>
    <p:sldId id="285" r:id="rId9"/>
    <p:sldId id="286" r:id="rId10"/>
    <p:sldId id="287" r:id="rId11"/>
    <p:sldId id="288" r:id="rId12"/>
    <p:sldId id="289" r:id="rId13"/>
    <p:sldId id="293" r:id="rId14"/>
    <p:sldId id="294" r:id="rId15"/>
    <p:sldId id="290" r:id="rId16"/>
    <p:sldId id="295" r:id="rId17"/>
    <p:sldId id="291" r:id="rId18"/>
    <p:sldId id="314" r:id="rId19"/>
    <p:sldId id="292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8" r:id="rId32"/>
    <p:sldId id="307" r:id="rId33"/>
    <p:sldId id="309" r:id="rId34"/>
    <p:sldId id="339" r:id="rId35"/>
    <p:sldId id="315" r:id="rId36"/>
    <p:sldId id="338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4643"/>
  </p:normalViewPr>
  <p:slideViewPr>
    <p:cSldViewPr snapToGrid="0">
      <p:cViewPr varScale="1">
        <p:scale>
          <a:sx n="106" d="100"/>
          <a:sy n="106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F76A-A04F-1741-83E3-2CAB9D227225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9135F-C861-6740-93DF-584540DB82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78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18994-5EF3-46D2-9267-0EAF83CF2B8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89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9135F-C861-6740-93DF-584540DB828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96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935C2-78F2-8CE2-DE15-DF06576EB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FAFCA5-BC9C-B131-30CA-CD0A1FF69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489BB-7237-138F-9544-99099D5D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26D46-DE3C-8224-3418-37A9600E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F066ED-2285-98C9-DB36-19E2DAED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60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83A1C-92CA-00A2-7E2B-2C678F10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FA80F0-96F5-15C8-DFF5-0DDA06750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A3EF4-8C0F-D1C3-78F9-715FB87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6A4A1-AB7B-DD60-6EE4-1A2333B1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B9E70-00C6-7A89-85B9-59408BB6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97064B3-B714-9020-DE01-4F43DFFFD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2F7689-21B5-11DC-5510-9C91932C3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767CC-E73E-2BC3-8AB9-37D027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DB351-2786-5644-88EF-3F5D0F43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76612-6CB1-F77A-5CC1-1E596C8F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8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7191B-5CA0-983D-D5A1-711E6D91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535EEB-9486-5DF8-5485-AE40595F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2F0FC-5BEB-F4C9-FA98-78E9D4A5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4D031-C70E-F5B6-A025-0C2310CC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3EF60F-EEE7-1E45-FF17-0D6889F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0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D1C7-A5C1-C930-2914-38ADE99B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A1F983-9BCD-0ED9-785A-77231657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43A3A-E91D-F59B-C1FC-C2C6E64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D7BCE-8B9D-4550-B07A-13B88ABD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C486A3-4964-A4F0-18AF-24845A55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02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B9016-2298-71CC-33A8-E0C0ACA6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10517-033D-640F-655D-C1CD63D4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641769-5917-7DF3-85AF-A4C1AA858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42DEB4-2D53-5503-2A31-31DD7ADC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DF5B1-6BDC-1875-8109-3B15C11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6855-325C-618C-6AB7-1FFE49C5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5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E191-290B-22AF-36E7-6D502A53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39AF56-12A9-1107-C0A8-33D9EF0E8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FA4991-D9C0-83FE-F13F-57F62F587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C9CC8B-D93F-8925-DB1C-41439F261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1BB909-2974-F9AA-8343-0AB4436C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6D7841-C083-D1E6-37BD-121F0945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8866B4-C0B0-0129-27B0-D230F19F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07E5015-F56F-9180-43F6-A96D1373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8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C7C2C-3CB8-5198-E4A8-8333491C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2D01F5-965A-8A43-C1E1-779672D5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A39F2A-39F1-BBE2-C2C8-DD743EB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A4344-C0C9-675F-3F4A-A47E3CFA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95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8ED92C-D5B9-E79A-9DA2-92A53AD1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747698-2BF0-9B8F-814D-967A650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90BFD3-9759-39BF-2B02-9D4426E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E8A-5E38-3E4B-295B-3039F30A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09E35-3452-F19A-BC77-8F27FD1E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6EA198-5EE8-10F7-45A7-84E5560C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B138E6-1FF4-E99F-535B-B1D3618F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1F3D94-9BE8-C822-3C00-CCCDF976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F9B42A-46E9-1943-30D5-3147F516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5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C3F26-9991-989F-F527-93B32C5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14B6C06-486D-CB46-82EF-1F0DC2E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0711C6-DFF8-B47B-8307-85A86879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34D1D5-9E02-F954-9B97-638A4C3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36A3A3-A133-98E0-4258-6181E12C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5B6D8C-2A2C-15CD-41A8-6CBF676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9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AA808D-B564-B014-5754-ED091B75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010DC7-4326-1521-5C73-C77A794D0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E760B-6A70-C901-854A-AD2CF1D22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CDF9B-D398-4250-A5D8-5FB8CF89A66D}" type="datetimeFigureOut">
              <a:rPr lang="de-DE" smtClean="0"/>
              <a:t>03.09.2024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5F39B9-C9F0-D311-F8F0-8B738CEB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C08555-C97B-7FC8-B363-861D891F7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AA04A-910D-49C8-BDFA-72A8D7D595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5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CB296D-6A02-6760-3E61-755F5F10D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" b="22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5" name="Rectangle 108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A24867-36F9-0F61-D7FA-5D7E34454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38"/>
            <a:ext cx="11372752" cy="15407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ABAP RAP – Managed with Wrapper scenario and “unmanaged save”</a:t>
            </a:r>
          </a:p>
        </p:txBody>
      </p:sp>
      <p:cxnSp>
        <p:nvCxnSpPr>
          <p:cNvPr id="1146" name="Straight Connector 108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09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90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0A3D26-7286-4DFB-FF8C-DDC4DB25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  a Test Class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A6112C5-0295-6661-221E-4F3DA24B0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With the test class we test if a call to the wrapper class correctly executes the BAPI call</a:t>
            </a:r>
          </a:p>
          <a:p>
            <a:r>
              <a:rPr lang="en-US" sz="2200" dirty="0"/>
              <a:t>Set the correct parameters for the system</a:t>
            </a:r>
          </a:p>
          <a:p>
            <a:r>
              <a:rPr lang="en-US" sz="2200" dirty="0"/>
              <a:t>Use CDS Views (i.e.  </a:t>
            </a:r>
            <a:r>
              <a:rPr lang="en-US" sz="2200" dirty="0" err="1"/>
              <a:t>I_Product</a:t>
            </a:r>
            <a:r>
              <a:rPr lang="en-US" sz="2200" dirty="0"/>
              <a:t>) to determine the correct data.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6F78C7-9648-2300-7A0D-74CEA48733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4296" y="952290"/>
            <a:ext cx="6903720" cy="49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9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FB3606-AAF9-A336-432B-97E677ED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 dirty="0"/>
              <a:t>Set Release State </a:t>
            </a:r>
            <a:r>
              <a:rPr lang="de-DE" sz="5400" dirty="0" err="1"/>
              <a:t>for</a:t>
            </a:r>
            <a:r>
              <a:rPr lang="de-DE" sz="5400" dirty="0"/>
              <a:t> Tier 1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68787-BB8B-DA5A-B3CE-8F6F7C06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dirty="0"/>
              <a:t>Set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correct</a:t>
            </a:r>
            <a:r>
              <a:rPr lang="de-DE" sz="2200" dirty="0"/>
              <a:t> Release State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Wrapper Factory Class and </a:t>
            </a:r>
            <a:r>
              <a:rPr lang="de-DE" sz="2200" dirty="0" err="1"/>
              <a:t>the</a:t>
            </a:r>
            <a:r>
              <a:rPr lang="de-DE" sz="2200" dirty="0"/>
              <a:t> Wrapper Interface (C1).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FD181C-9CD6-0D00-CC21-FCAA8B72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571" y="4277917"/>
            <a:ext cx="6518721" cy="15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5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0311BA-5C10-1F0A-7A0D-B872B9B2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DB tables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652068F-5180-BF93-859F-6CAD64A2E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8978" y="640080"/>
            <a:ext cx="632525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8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A5C9C3-5D5D-67DD-6F1D-8E5EDBC9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Create the CDS View entities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003141F-5F44-11DA-E415-DB996B00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820" y="2642616"/>
            <a:ext cx="4062855" cy="36057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EA71DE-E55F-B219-637C-3CC12083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62931"/>
            <a:ext cx="5614416" cy="356515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2F5D2-2462-1C47-A405-A5A0EE54C8FA}"/>
              </a:ext>
            </a:extLst>
          </p:cNvPr>
          <p:cNvSpPr txBox="1">
            <a:spLocks/>
          </p:cNvSpPr>
          <p:nvPr/>
        </p:nvSpPr>
        <p:spPr>
          <a:xfrm>
            <a:off x="1095820" y="2198327"/>
            <a:ext cx="3429000" cy="653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CDS Interface view entity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119641A-8C91-480B-DF97-205119EB4BAA}"/>
              </a:ext>
            </a:extLst>
          </p:cNvPr>
          <p:cNvSpPr txBox="1">
            <a:spLocks/>
          </p:cNvSpPr>
          <p:nvPr/>
        </p:nvSpPr>
        <p:spPr>
          <a:xfrm>
            <a:off x="6770834" y="2139579"/>
            <a:ext cx="3429000" cy="653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CDS Projection view entity</a:t>
            </a:r>
          </a:p>
        </p:txBody>
      </p:sp>
    </p:spTree>
    <p:extLst>
      <p:ext uri="{BB962C8B-B14F-4D97-AF65-F5344CB8AC3E}">
        <p14:creationId xmlns:p14="http://schemas.microsoft.com/office/powerpoint/2010/main" val="338625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FEC7E7-2C3E-4701-5679-3487EAE8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Create a Metadata Extension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F8512B-1599-BA5D-A651-EE12B302E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52" y="2610545"/>
            <a:ext cx="2734030" cy="36092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DC61E2-46BA-4993-8213-F479BA5A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21" y="2610546"/>
            <a:ext cx="2607703" cy="36092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E30BCB-78A7-40E1-0AF5-9DA47BE25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314" y="2610546"/>
            <a:ext cx="2111427" cy="36092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ED3B8E-A1A3-0877-250B-FB363A86A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979" y="2610546"/>
            <a:ext cx="2219705" cy="36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3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33E8EC-8DEE-3B49-B02A-894A3D65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Create </a:t>
            </a:r>
            <a:r>
              <a:rPr lang="en-US" sz="6600" dirty="0" err="1"/>
              <a:t>Behaviour</a:t>
            </a:r>
            <a:r>
              <a:rPr lang="en-US" sz="6600" dirty="0"/>
              <a:t> Definition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446F55-4E68-2139-4B3B-6168CF9D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37" y="2642616"/>
            <a:ext cx="3380421" cy="3605784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3E4816C-215A-CCEF-0419-97EEF302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1394" y="2642616"/>
            <a:ext cx="418061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2466FB-32C9-2B8F-C415-03A3DC8A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Behavior Projection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1248DCA-0A22-2C01-E74E-3A926AB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95990"/>
            <a:ext cx="7214616" cy="42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2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B0E4CA-5BE5-2327-8BDE-5BE51FEA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Service Definition and Binding / Publish 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D0AE1-38CB-9DBD-C47C-F661C2EF9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/IWFND/V4_ADMIN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89506F-5C6E-5799-F970-273F6FA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278982"/>
            <a:ext cx="7214616" cy="22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E90328-22EE-5336-AB24-1CFA54D8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Test 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1C0F1-3AE2-A154-ECCC-DDE5A918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If Metadata (Annotations) are missing, add them.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31470F2E-D4E3-A044-955B-E0E236151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7" r="65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973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11D703-A7EE-0F3B-5E5F-FC5C21A8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Extend th</a:t>
            </a:r>
            <a:r>
              <a:rPr lang="en-US" sz="6100" dirty="0"/>
              <a:t>e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Behavior definition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F91F293-7069-9DEB-533C-51B68F64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3372814"/>
            <a:ext cx="11548872" cy="21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A24867-36F9-0F61-D7FA-5D7E34454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 dirty="0"/>
              <a:t>Wrapper Scenario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AC74AD-386B-54E2-7A7C-96B10A166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Incl. </a:t>
            </a:r>
            <a:r>
              <a:rPr lang="de-DE" dirty="0" err="1"/>
              <a:t>unmanaged</a:t>
            </a:r>
            <a:r>
              <a:rPr lang="de-DE" dirty="0"/>
              <a:t> Save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4797E4-096E-35FC-38F9-DF5DE8B4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4200" dirty="0"/>
              <a:t>Data </a:t>
            </a:r>
            <a:r>
              <a:rPr lang="de-DE" sz="4200" dirty="0" err="1"/>
              <a:t>definition</a:t>
            </a:r>
            <a:r>
              <a:rPr lang="de-DE" sz="4200" dirty="0"/>
              <a:t> </a:t>
            </a:r>
            <a:r>
              <a:rPr lang="de-DE" sz="4200" dirty="0" err="1"/>
              <a:t>for</a:t>
            </a:r>
            <a:r>
              <a:rPr lang="de-DE" sz="4200" dirty="0"/>
              <a:t> Products (Value Help)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4EB1DC-386B-2166-AD64-4046D217D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dirty="0"/>
              <a:t>Lege eine Value Help an: ZI_PRODUCTS_### für Produkte selektiert von I_PRODUCT</a:t>
            </a:r>
          </a:p>
          <a:p>
            <a:r>
              <a:rPr lang="de-DE" sz="2200" dirty="0"/>
              <a:t>Fields</a:t>
            </a: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endParaRPr lang="de-DE" sz="2200" b="0" i="0" u="none" strike="noStrike" dirty="0"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ProductGroup</a:t>
            </a:r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BaseUnit</a:t>
            </a:r>
            <a:endParaRPr lang="de-DE" sz="2200" b="0" i="0" u="none" strike="noStrike" dirty="0"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b="1" dirty="0"/>
              <a:t>Zusatzaufgabe: </a:t>
            </a:r>
            <a:r>
              <a:rPr lang="de-DE" sz="2200" dirty="0"/>
              <a:t>Füge Preise hinzu.</a:t>
            </a:r>
          </a:p>
        </p:txBody>
      </p:sp>
    </p:spTree>
    <p:extLst>
      <p:ext uri="{BB962C8B-B14F-4D97-AF65-F5344CB8AC3E}">
        <p14:creationId xmlns:p14="http://schemas.microsoft.com/office/powerpoint/2010/main" val="114818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670EFA-3897-367D-D4D5-F1FC901F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 dirty="0" err="1"/>
              <a:t>Extend</a:t>
            </a:r>
            <a:r>
              <a:rPr lang="de-DE" sz="5400" dirty="0"/>
              <a:t> </a:t>
            </a:r>
            <a:r>
              <a:rPr lang="de-DE" sz="5400" dirty="0" err="1"/>
              <a:t>the</a:t>
            </a:r>
            <a:r>
              <a:rPr lang="de-DE" sz="5400" dirty="0"/>
              <a:t> </a:t>
            </a:r>
            <a:r>
              <a:rPr lang="de-DE" sz="5400" dirty="0" err="1"/>
              <a:t>Metadata</a:t>
            </a:r>
            <a:endParaRPr lang="de-DE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FBFA4-6AB1-5B62-06E5-AE2EDF843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Consumption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.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valueHelpDefinition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'ZI_PRODUCTS_###'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ProductText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additionalBinding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price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'Price',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{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</a:t>
            </a:r>
            <a:r>
              <a:rPr lang="de-DE" sz="2200" b="0" i="0" u="none" strike="noStrike" dirty="0" err="1">
                <a:effectLst/>
                <a:latin typeface="Consolas" panose="020B0609020204030204" pitchFamily="49" charset="0"/>
              </a:rPr>
              <a:t>currency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element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'Currency',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b="0" i="0" u="none" strike="noStrike" dirty="0" err="1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usage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: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#RESULT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] </a:t>
            </a:r>
            <a:r>
              <a:rPr lang="de-DE" sz="2200" b="0" i="0" u="none" strike="noStrike" dirty="0">
                <a:effectLst/>
                <a:latin typeface="Consolas" panose="020B0609020204030204" pitchFamily="49" charset="0"/>
              </a:rPr>
              <a:t>}</a:t>
            </a:r>
            <a:r>
              <a:rPr lang="de-DE" sz="2200" b="0" i="0" u="none" strike="noStrike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de-DE" sz="22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Annotation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field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highlight>
                  <a:srgbClr val="FFFFFF"/>
                </a:highlight>
                <a:latin typeface="Consolas" panose="020B0609020204030204" pitchFamily="49" charset="0"/>
              </a:rPr>
              <a:t>ordereditem</a:t>
            </a:r>
            <a:r>
              <a:rPr lang="de-DE" sz="2200" dirty="0"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055323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555D05-33C5-BD9B-C0C2-9F01E423F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the </a:t>
            </a:r>
            <a:r>
              <a:rPr lang="en-US" sz="2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Behaviour</a:t>
            </a:r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implementation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D17650E-9F2A-E7BE-E83D-F92363AA1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17224"/>
            <a:ext cx="7214616" cy="49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66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DCF834-2F49-5ABE-34A2-12ED69BC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/>
              <a:t>Implement the action “</a:t>
            </a:r>
            <a:r>
              <a:rPr lang="en-US" sz="4600" dirty="0" err="1"/>
              <a:t>createPurchRqnBAPISave</a:t>
            </a:r>
            <a:r>
              <a:rPr lang="en-US" sz="4600" dirty="0"/>
              <a:t>”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1F3F31-9724-C569-A1F5-27937F75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87508"/>
            <a:ext cx="5614416" cy="3115999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CAC466A-2F4F-DEE3-7CF7-66BD8CFA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4157770"/>
            <a:ext cx="5614416" cy="5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1E372C-5292-00DD-60A3-A9A60D8A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2200" dirty="0"/>
              <a:t>Implement </a:t>
            </a:r>
            <a:r>
              <a:rPr lang="de-DE" sz="2200" dirty="0" err="1"/>
              <a:t>the</a:t>
            </a:r>
            <a:r>
              <a:rPr lang="de-DE" sz="2200" dirty="0"/>
              <a:t> Action „</a:t>
            </a:r>
            <a:r>
              <a:rPr lang="de-DE" sz="2200" dirty="0" err="1"/>
              <a:t>createPurchRqnBAPISave</a:t>
            </a:r>
            <a:r>
              <a:rPr lang="de-DE" sz="2200" dirty="0"/>
              <a:t>“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D8F0B-C479-3C86-8429-3FEFBBBC3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950117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Change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get_instance_features</a:t>
            </a:r>
            <a:r>
              <a:rPr lang="de-DE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 err="1"/>
              <a:t>with</a:t>
            </a:r>
            <a:r>
              <a:rPr lang="de-DE" sz="2200" dirty="0"/>
              <a:t> </a:t>
            </a:r>
            <a:r>
              <a:rPr lang="de-DE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createPurchRqnBAPISave</a:t>
            </a:r>
            <a:endParaRPr lang="de-DE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2200" dirty="0"/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119ADE-0BCF-C0C6-D9F2-066AC6D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63478"/>
            <a:ext cx="6903720" cy="33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7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12FAD8-8BB0-D897-8160-4236D464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/>
              <a:t>Implement „on save validation“ with BAPI Test Mode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B7392C-E971-5537-BF28-21296157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10310"/>
            <a:ext cx="5614416" cy="3270396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521266-3BAD-ADE1-97A8-8C6C2B2EA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4171805"/>
            <a:ext cx="5614416" cy="5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2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9D3E64-A78C-92DD-B8EB-D885ADE2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931828" cy="1463040"/>
          </a:xfrm>
        </p:spPr>
        <p:txBody>
          <a:bodyPr anchor="ctr">
            <a:normAutofit/>
          </a:bodyPr>
          <a:lstStyle/>
          <a:p>
            <a:r>
              <a:rPr lang="de-DE" sz="3000" dirty="0"/>
              <a:t>Implement </a:t>
            </a:r>
            <a:r>
              <a:rPr lang="de-DE" sz="3000" dirty="0" err="1"/>
              <a:t>the</a:t>
            </a:r>
            <a:r>
              <a:rPr lang="de-DE" sz="3000" dirty="0"/>
              <a:t> „</a:t>
            </a:r>
            <a:r>
              <a:rPr lang="de-DE" sz="3000" dirty="0" err="1"/>
              <a:t>unmanaged</a:t>
            </a:r>
            <a:r>
              <a:rPr lang="de-DE" sz="3000" dirty="0"/>
              <a:t>“ save - 1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DCC94-14F7-127D-4105-26E2B134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19"/>
            <a:ext cx="6894576" cy="1678965"/>
          </a:xfrm>
        </p:spPr>
        <p:txBody>
          <a:bodyPr anchor="ctr">
            <a:normAutofit/>
          </a:bodyPr>
          <a:lstStyle/>
          <a:p>
            <a:r>
              <a:rPr lang="de-DE" sz="2200" dirty="0"/>
              <a:t>Add  </a:t>
            </a:r>
            <a:r>
              <a:rPr lang="de-DE" sz="2200" b="1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with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u="sng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unmanaged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save</a:t>
            </a:r>
            <a:endParaRPr lang="de-DE" sz="2200" dirty="0"/>
          </a:p>
          <a:p>
            <a:r>
              <a:rPr lang="de-DE" sz="2200" dirty="0"/>
              <a:t>Delete </a:t>
            </a:r>
            <a:r>
              <a:rPr lang="de-DE" sz="2200" b="1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persistent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</a:t>
            </a:r>
            <a:r>
              <a:rPr lang="de-DE" sz="2200" b="1" dirty="0" err="1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table</a:t>
            </a:r>
            <a:r>
              <a:rPr lang="de-DE" sz="2200" dirty="0">
                <a:solidFill>
                  <a:schemeClr val="bg2"/>
                </a:solidFill>
                <a:effectLst/>
                <a:highlight>
                  <a:srgbClr val="2F2F2F"/>
                </a:highlight>
                <a:latin typeface="Menlo" panose="020B0609030804020204" pitchFamily="49" charset="0"/>
              </a:rPr>
              <a:t> zashopcart_002 </a:t>
            </a:r>
          </a:p>
          <a:p>
            <a:r>
              <a:rPr lang="de-DE" sz="2200" dirty="0"/>
              <a:t>Persistent </a:t>
            </a:r>
            <a:r>
              <a:rPr lang="de-DE" sz="2200" dirty="0" err="1"/>
              <a:t>tables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not </a:t>
            </a:r>
            <a:r>
              <a:rPr lang="de-DE" sz="2200" dirty="0" err="1"/>
              <a:t>working</a:t>
            </a:r>
            <a:r>
              <a:rPr lang="de-DE" sz="2200" dirty="0"/>
              <a:t> </a:t>
            </a:r>
            <a:r>
              <a:rPr lang="de-DE" sz="2200" dirty="0" err="1"/>
              <a:t>with</a:t>
            </a:r>
            <a:r>
              <a:rPr lang="de-DE" sz="2200" dirty="0"/>
              <a:t>  </a:t>
            </a:r>
            <a:r>
              <a:rPr lang="de-DE" sz="2200" dirty="0" err="1"/>
              <a:t>unmanaged</a:t>
            </a:r>
            <a:endParaRPr lang="de-DE" sz="2200" dirty="0"/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400FB4F-84E7-6207-DC1C-1340582A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919518"/>
            <a:ext cx="10917936" cy="27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1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F032A-67F4-A30E-39B1-EB273D49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 “unmanaged save” </a:t>
            </a:r>
            <a:r>
              <a:rPr lang="en-US" sz="4100" dirty="0"/>
              <a:t>- 2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8DA320-B2F2-FB14-A93B-B53A1ECD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92795"/>
            <a:ext cx="7214616" cy="34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49CF43-E80A-B425-BA46-7CAC8F97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Define the new Action in Metadata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8A02BB2-288B-2EFA-D09E-90FB7D47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2919279"/>
            <a:ext cx="7214616" cy="99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3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69C0AF-E20E-040E-C4D0-DF306110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 the Action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E5774E5-5CEA-B0CF-0FAC-A164CF71C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14826"/>
            <a:ext cx="7214616" cy="44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9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45816B-0F26-B783-2892-2CC476F1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Wrapper Scenario</a:t>
            </a:r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cenario overview">
            <a:extLst>
              <a:ext uri="{FF2B5EF4-FFF2-40B4-BE49-F238E27FC236}">
                <a16:creationId xmlns:a16="http://schemas.microsoft.com/office/drawing/2014/main" id="{8B23FA67-FAA1-210D-DFA4-39F56418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528" y="640080"/>
            <a:ext cx="6116152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30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3000" dirty="0"/>
              <a:t>Change Wrapper </a:t>
            </a:r>
            <a:r>
              <a:rPr lang="de-DE" sz="3000" dirty="0" err="1"/>
              <a:t>against</a:t>
            </a:r>
            <a:r>
              <a:rPr lang="de-DE" sz="3000" dirty="0"/>
              <a:t> </a:t>
            </a:r>
            <a:r>
              <a:rPr lang="de-DE" sz="3000" dirty="0" err="1"/>
              <a:t>released</a:t>
            </a:r>
            <a:r>
              <a:rPr lang="de-DE" sz="3000" dirty="0"/>
              <a:t> API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Dupliziere die </a:t>
            </a:r>
            <a:r>
              <a:rPr lang="de-DE" sz="2200" dirty="0" err="1"/>
              <a:t>Behavior</a:t>
            </a:r>
            <a:r>
              <a:rPr lang="de-DE" sz="2200" dirty="0"/>
              <a:t> Klasse, um beide </a:t>
            </a:r>
            <a:r>
              <a:rPr lang="de-DE" sz="2200" dirty="0" err="1"/>
              <a:t>Codings</a:t>
            </a:r>
            <a:r>
              <a:rPr lang="de-DE" sz="2200" dirty="0"/>
              <a:t> zu erhalten.</a:t>
            </a:r>
          </a:p>
          <a:p>
            <a:r>
              <a:rPr lang="de-DE" sz="2200" b="1" dirty="0"/>
              <a:t>Info:</a:t>
            </a:r>
            <a:r>
              <a:rPr lang="de-DE" sz="2200" dirty="0"/>
              <a:t> Aktiviere erst, wenn die API komplett eingebaut ist.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567A2A-F46D-1BFC-DFCC-3AF3F3B3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66" y="2290936"/>
            <a:ext cx="9483475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52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47055-5037-10B2-4BFF-538E396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Change Wrapper against the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41D419-2DBD-4D23-5E88-E9378CB2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 the  global Class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FA8B09-BE19-D896-1AA3-2FA2F065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05010"/>
            <a:ext cx="7214616" cy="42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16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E8F58-EB8F-4F16-60F5-117286AC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Change Wrapper against the API</a:t>
            </a:r>
            <a:endParaRPr lang="de-DE" sz="38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7998A-8873-974C-8A42-7CC064B9C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Change </a:t>
            </a:r>
            <a:r>
              <a:rPr lang="de-DE" sz="2200" dirty="0" err="1"/>
              <a:t>method</a:t>
            </a:r>
            <a:r>
              <a:rPr lang="de-DE" sz="2200" dirty="0"/>
              <a:t> </a:t>
            </a:r>
            <a:r>
              <a:rPr lang="de-DE" sz="2200" dirty="0" err="1"/>
              <a:t>save_modified</a:t>
            </a:r>
            <a:r>
              <a:rPr lang="de-DE" sz="2200" dirty="0"/>
              <a:t>.</a:t>
            </a:r>
          </a:p>
          <a:p>
            <a:endParaRPr lang="de-DE" sz="2200" dirty="0"/>
          </a:p>
          <a:p>
            <a:pPr marL="0" indent="0">
              <a:buNone/>
            </a:pPr>
            <a:endParaRPr lang="de-DE" sz="2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3E7AF2-51E9-F112-2EDB-427CA1DC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90884"/>
            <a:ext cx="6903720" cy="36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4200" dirty="0"/>
              <a:t>Additional </a:t>
            </a:r>
            <a:r>
              <a:rPr lang="de-DE" sz="4200" dirty="0" err="1"/>
              <a:t>task</a:t>
            </a:r>
            <a:endParaRPr lang="de-DE" sz="42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11093302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whole thing works on a newer SAP system. In the CEGOS system, %</a:t>
            </a:r>
            <a:r>
              <a:rPr lang="en-US" sz="2200" dirty="0" err="1"/>
              <a:t>pid</a:t>
            </a:r>
            <a:r>
              <a:rPr lang="en-US" sz="2200" dirty="0"/>
              <a:t> is not filled and therefore errors occur. </a:t>
            </a:r>
          </a:p>
          <a:p>
            <a:r>
              <a:rPr lang="en-US" sz="2200" dirty="0"/>
              <a:t>Skip the part in the debugger to be able to test properly.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410759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4200" dirty="0"/>
              <a:t>Additional </a:t>
            </a:r>
            <a:r>
              <a:rPr lang="de-DE" sz="4200" dirty="0" err="1"/>
              <a:t>task</a:t>
            </a:r>
            <a:endParaRPr lang="de-DE" sz="42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Add </a:t>
            </a:r>
            <a:r>
              <a:rPr lang="de-DE" sz="2200" dirty="0" err="1"/>
              <a:t>further</a:t>
            </a:r>
            <a:r>
              <a:rPr lang="de-DE" sz="2200" dirty="0"/>
              <a:t> Filters </a:t>
            </a:r>
            <a:r>
              <a:rPr lang="de-DE" sz="2200" dirty="0" err="1"/>
              <a:t>with</a:t>
            </a:r>
            <a:r>
              <a:rPr lang="de-DE" sz="2200" dirty="0"/>
              <a:t> a </a:t>
            </a:r>
            <a:r>
              <a:rPr lang="de-DE" sz="2200" dirty="0" err="1"/>
              <a:t>value</a:t>
            </a:r>
            <a:r>
              <a:rPr lang="de-DE" sz="2200" dirty="0"/>
              <a:t> </a:t>
            </a:r>
            <a:r>
              <a:rPr lang="de-DE" sz="2200" dirty="0" err="1"/>
              <a:t>help</a:t>
            </a:r>
            <a:r>
              <a:rPr lang="de-DE" sz="2200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531516"/>
            <a:ext cx="6903720" cy="17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3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09509B-0482-B79C-6A67-A44AD704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z="4000" dirty="0"/>
              <a:t>Additional </a:t>
            </a:r>
            <a:r>
              <a:rPr lang="de-DE" sz="4000" dirty="0" err="1"/>
              <a:t>task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BE717-F1AB-737A-5BDA-AA6A0E80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Rename the elements according to the new implementation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23A246-8538-E485-593D-2C965F1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477384"/>
            <a:ext cx="7214616" cy="187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0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66E8A7-645C-A662-E450-37E7E9422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Brainstorming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0F2816-D60C-E665-82B7-F512C5764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Wrap up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43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EAD30-292D-E7BB-BF6B-2426DBDC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Runtime for the Managed Business Objects with Unmanaged Save</a:t>
            </a: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untime for the Managed Business Objects with Unmanaged Save">
            <a:extLst>
              <a:ext uri="{FF2B5EF4-FFF2-40B4-BE49-F238E27FC236}">
                <a16:creationId xmlns:a16="http://schemas.microsoft.com/office/drawing/2014/main" id="{4CDFBB60-1F53-B231-072C-4827FCAD6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59918"/>
            <a:ext cx="7214616" cy="431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0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Unmanaged Save within the Transactional Processing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nmanaged Save within the Transactional Processing">
            <a:extLst>
              <a:ext uri="{FF2B5EF4-FFF2-40B4-BE49-F238E27FC236}">
                <a16:creationId xmlns:a16="http://schemas.microsoft.com/office/drawing/2014/main" id="{A550B63E-C9CD-4D91-BE05-FC34240F1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4752" y="0"/>
            <a:ext cx="3719423" cy="673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1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55E5703-F422-1646-9E29-6EED1CE7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6619674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Implementation</a:t>
            </a:r>
            <a:br>
              <a:rPr lang="en-US" sz="46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6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Workflow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CCE4293-31A6-0B21-D205-BB4A3EA034F4}"/>
              </a:ext>
            </a:extLst>
          </p:cNvPr>
          <p:cNvGrpSpPr/>
          <p:nvPr/>
        </p:nvGrpSpPr>
        <p:grpSpPr>
          <a:xfrm>
            <a:off x="6191570" y="502862"/>
            <a:ext cx="1477646" cy="793229"/>
            <a:chOff x="8501571" y="2888608"/>
            <a:chExt cx="1426148" cy="101740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D5415C3-4B9B-68E2-A553-2185B49E5CA0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5" name="Image 1403">
              <a:extLst>
                <a:ext uri="{FF2B5EF4-FFF2-40B4-BE49-F238E27FC236}">
                  <a16:creationId xmlns:a16="http://schemas.microsoft.com/office/drawing/2014/main" id="{C8436E55-DF58-DAC7-E28E-5087F25D038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FCFDA671-BB01-7F29-91C1-5357A17C87D5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Create Wrapper Interface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2AA2FBB-9F91-40B6-EC56-F954DEDA7E10}"/>
              </a:ext>
            </a:extLst>
          </p:cNvPr>
          <p:cNvGrpSpPr/>
          <p:nvPr/>
        </p:nvGrpSpPr>
        <p:grpSpPr>
          <a:xfrm>
            <a:off x="6166712" y="1507743"/>
            <a:ext cx="1477646" cy="793229"/>
            <a:chOff x="8501571" y="2888608"/>
            <a:chExt cx="1426148" cy="1017405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3F0ABA4E-680F-5A02-5C0E-A8BD75CB9974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18" name="Image 1403">
              <a:extLst>
                <a:ext uri="{FF2B5EF4-FFF2-40B4-BE49-F238E27FC236}">
                  <a16:creationId xmlns:a16="http://schemas.microsoft.com/office/drawing/2014/main" id="{1E834C1F-9509-6613-89CD-390FB4CA689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F5EB508-3095-E069-82B2-DAFFD812F2AF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Create Wrapper Class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10C0A88-F86A-43CB-F5FB-3FC7009F7177}"/>
              </a:ext>
            </a:extLst>
          </p:cNvPr>
          <p:cNvGrpSpPr/>
          <p:nvPr/>
        </p:nvGrpSpPr>
        <p:grpSpPr>
          <a:xfrm>
            <a:off x="6166712" y="2565948"/>
            <a:ext cx="1477646" cy="793229"/>
            <a:chOff x="8501571" y="2888608"/>
            <a:chExt cx="1426148" cy="1017405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58CDA5D-D94B-CE4D-9F27-9EC1267E48EF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22" name="Image 1403">
              <a:extLst>
                <a:ext uri="{FF2B5EF4-FFF2-40B4-BE49-F238E27FC236}">
                  <a16:creationId xmlns:a16="http://schemas.microsoft.com/office/drawing/2014/main" id="{58A991AF-EF19-154F-0CB6-3340131BD9C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01871927-0A3E-1324-232A-05DE4E515A0B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Create Wrapper Factory Class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1DE584E-772C-6926-325B-38D4C702757E}"/>
              </a:ext>
            </a:extLst>
          </p:cNvPr>
          <p:cNvGrpSpPr/>
          <p:nvPr/>
        </p:nvGrpSpPr>
        <p:grpSpPr>
          <a:xfrm>
            <a:off x="6166712" y="3634326"/>
            <a:ext cx="1477646" cy="793229"/>
            <a:chOff x="8501571" y="2888608"/>
            <a:chExt cx="1426148" cy="1017405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E3E5821-D783-8AA6-46DC-2863EA7073AF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26" name="Image 1403">
              <a:extLst>
                <a:ext uri="{FF2B5EF4-FFF2-40B4-BE49-F238E27FC236}">
                  <a16:creationId xmlns:a16="http://schemas.microsoft.com/office/drawing/2014/main" id="{750F55AF-3200-9DD9-6B5D-A961CDB5874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32A21C7-C52C-A32A-1D7A-5CC4C2635C06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Set Release </a:t>
              </a:r>
              <a:r>
                <a:rPr lang="de-DE" sz="1400" dirty="0" err="1">
                  <a:solidFill>
                    <a:schemeClr val="accent2">
                      <a:lumMod val="75000"/>
                    </a:schemeClr>
                  </a:solidFill>
                </a:rPr>
                <a:t>for</a:t>
              </a:r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 Tier 2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E559602-9193-ED74-12B0-E5DC90D32348}"/>
              </a:ext>
            </a:extLst>
          </p:cNvPr>
          <p:cNvGrpSpPr/>
          <p:nvPr/>
        </p:nvGrpSpPr>
        <p:grpSpPr>
          <a:xfrm>
            <a:off x="6166712" y="4650768"/>
            <a:ext cx="1477646" cy="793229"/>
            <a:chOff x="8501571" y="2888608"/>
            <a:chExt cx="1426148" cy="1017405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1844E22F-0C6D-164E-4C29-EDFB0691850B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30" name="Image 1403">
              <a:extLst>
                <a:ext uri="{FF2B5EF4-FFF2-40B4-BE49-F238E27FC236}">
                  <a16:creationId xmlns:a16="http://schemas.microsoft.com/office/drawing/2014/main" id="{45473E78-BD36-C314-F774-6A7CDAA125E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2116B9E5-1095-76E1-4C8A-FB9CE50A2C2B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Create DB </a:t>
              </a:r>
              <a:r>
                <a:rPr lang="de-DE" sz="1400" dirty="0" err="1">
                  <a:solidFill>
                    <a:schemeClr val="accent2">
                      <a:lumMod val="75000"/>
                    </a:schemeClr>
                  </a:solidFill>
                </a:rPr>
                <a:t>Tables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048" name="Gruppieren 2047">
            <a:extLst>
              <a:ext uri="{FF2B5EF4-FFF2-40B4-BE49-F238E27FC236}">
                <a16:creationId xmlns:a16="http://schemas.microsoft.com/office/drawing/2014/main" id="{B9A674B3-A85A-6BBB-B8F3-9C8D73A87AE8}"/>
              </a:ext>
            </a:extLst>
          </p:cNvPr>
          <p:cNvGrpSpPr/>
          <p:nvPr/>
        </p:nvGrpSpPr>
        <p:grpSpPr>
          <a:xfrm>
            <a:off x="6191568" y="5667210"/>
            <a:ext cx="1477646" cy="793229"/>
            <a:chOff x="8501571" y="2888608"/>
            <a:chExt cx="1426148" cy="1017405"/>
          </a:xfrm>
        </p:grpSpPr>
        <p:sp>
          <p:nvSpPr>
            <p:cNvPr id="2049" name="Rechteck 2048">
              <a:extLst>
                <a:ext uri="{FF2B5EF4-FFF2-40B4-BE49-F238E27FC236}">
                  <a16:creationId xmlns:a16="http://schemas.microsoft.com/office/drawing/2014/main" id="{49D6B335-A1D6-CF81-900C-686C20D14AB0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Image 1403">
              <a:extLst>
                <a:ext uri="{FF2B5EF4-FFF2-40B4-BE49-F238E27FC236}">
                  <a16:creationId xmlns:a16="http://schemas.microsoft.com/office/drawing/2014/main" id="{98129BD0-D60B-F20E-7CE3-006FAA595A1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2052" name="Rechteck 2051">
              <a:extLst>
                <a:ext uri="{FF2B5EF4-FFF2-40B4-BE49-F238E27FC236}">
                  <a16:creationId xmlns:a16="http://schemas.microsoft.com/office/drawing/2014/main" id="{C48F475C-C108-4665-DA22-3240F2E73096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Create CDS Views</a:t>
              </a:r>
            </a:p>
          </p:txBody>
        </p:sp>
      </p:grpSp>
      <p:grpSp>
        <p:nvGrpSpPr>
          <p:cNvPr id="2053" name="Gruppieren 2052">
            <a:extLst>
              <a:ext uri="{FF2B5EF4-FFF2-40B4-BE49-F238E27FC236}">
                <a16:creationId xmlns:a16="http://schemas.microsoft.com/office/drawing/2014/main" id="{B0A277A9-8B88-B88D-B441-1E975ED0F2C3}"/>
              </a:ext>
            </a:extLst>
          </p:cNvPr>
          <p:cNvGrpSpPr/>
          <p:nvPr/>
        </p:nvGrpSpPr>
        <p:grpSpPr>
          <a:xfrm>
            <a:off x="8229413" y="5667210"/>
            <a:ext cx="1477646" cy="793229"/>
            <a:chOff x="8501571" y="2888608"/>
            <a:chExt cx="1426148" cy="1017405"/>
          </a:xfrm>
        </p:grpSpPr>
        <p:sp>
          <p:nvSpPr>
            <p:cNvPr id="2054" name="Rechteck 2053">
              <a:extLst>
                <a:ext uri="{FF2B5EF4-FFF2-40B4-BE49-F238E27FC236}">
                  <a16:creationId xmlns:a16="http://schemas.microsoft.com/office/drawing/2014/main" id="{D43E7096-100C-2043-5191-DE1CC8134178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2056" name="Image 1403">
              <a:extLst>
                <a:ext uri="{FF2B5EF4-FFF2-40B4-BE49-F238E27FC236}">
                  <a16:creationId xmlns:a16="http://schemas.microsoft.com/office/drawing/2014/main" id="{C8912452-EE88-A77D-139A-67A081D5DED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2058" name="Rechteck 2057">
              <a:extLst>
                <a:ext uri="{FF2B5EF4-FFF2-40B4-BE49-F238E27FC236}">
                  <a16:creationId xmlns:a16="http://schemas.microsoft.com/office/drawing/2014/main" id="{22703678-2D7A-1862-8C98-3CB718BB9595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Create </a:t>
              </a:r>
              <a:r>
                <a:rPr lang="de-DE" sz="1400" dirty="0" err="1">
                  <a:solidFill>
                    <a:schemeClr val="accent2">
                      <a:lumMod val="75000"/>
                    </a:schemeClr>
                  </a:solidFill>
                </a:rPr>
                <a:t>Behaviour</a:t>
              </a:r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 Definition</a:t>
              </a:r>
            </a:p>
          </p:txBody>
        </p:sp>
      </p:grpSp>
      <p:grpSp>
        <p:nvGrpSpPr>
          <p:cNvPr id="2059" name="Gruppieren 2058">
            <a:extLst>
              <a:ext uri="{FF2B5EF4-FFF2-40B4-BE49-F238E27FC236}">
                <a16:creationId xmlns:a16="http://schemas.microsoft.com/office/drawing/2014/main" id="{69460AB2-D3F9-AFF4-4434-6691E125A07B}"/>
              </a:ext>
            </a:extLst>
          </p:cNvPr>
          <p:cNvGrpSpPr/>
          <p:nvPr/>
        </p:nvGrpSpPr>
        <p:grpSpPr>
          <a:xfrm>
            <a:off x="10398335" y="5667210"/>
            <a:ext cx="1477646" cy="793229"/>
            <a:chOff x="8501571" y="2888608"/>
            <a:chExt cx="1426148" cy="1017405"/>
          </a:xfrm>
        </p:grpSpPr>
        <p:sp>
          <p:nvSpPr>
            <p:cNvPr id="2060" name="Rechteck 2059">
              <a:extLst>
                <a:ext uri="{FF2B5EF4-FFF2-40B4-BE49-F238E27FC236}">
                  <a16:creationId xmlns:a16="http://schemas.microsoft.com/office/drawing/2014/main" id="{12D27337-900D-E3AC-0120-0FB30F8F3CC9}"/>
                </a:ext>
              </a:extLst>
            </p:cNvPr>
            <p:cNvSpPr/>
            <p:nvPr/>
          </p:nvSpPr>
          <p:spPr>
            <a:xfrm>
              <a:off x="8501573" y="2888608"/>
              <a:ext cx="1426146" cy="1017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de-DE" sz="1400" dirty="0">
                  <a:solidFill>
                    <a:schemeClr val="tx1"/>
                  </a:solidFill>
                </a:rPr>
              </a:br>
              <a:endParaRPr lang="de-DE" sz="1400" dirty="0">
                <a:solidFill>
                  <a:schemeClr val="tx1"/>
                </a:solidFill>
              </a:endParaRPr>
            </a:p>
          </p:txBody>
        </p:sp>
        <p:pic>
          <p:nvPicPr>
            <p:cNvPr id="2061" name="Image 1403">
              <a:extLst>
                <a:ext uri="{FF2B5EF4-FFF2-40B4-BE49-F238E27FC236}">
                  <a16:creationId xmlns:a16="http://schemas.microsoft.com/office/drawing/2014/main" id="{849B1376-D0D7-C8A5-33C9-715482C5211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5674" y="2888608"/>
              <a:ext cx="949960" cy="346545"/>
            </a:xfrm>
            <a:prstGeom prst="rect">
              <a:avLst/>
            </a:prstGeom>
          </p:spPr>
        </p:pic>
        <p:sp>
          <p:nvSpPr>
            <p:cNvPr id="2062" name="Rechteck 2061">
              <a:extLst>
                <a:ext uri="{FF2B5EF4-FFF2-40B4-BE49-F238E27FC236}">
                  <a16:creationId xmlns:a16="http://schemas.microsoft.com/office/drawing/2014/main" id="{B52D186B-BCA9-3EC5-1119-CD46C8E7B5B1}"/>
                </a:ext>
              </a:extLst>
            </p:cNvPr>
            <p:cNvSpPr/>
            <p:nvPr/>
          </p:nvSpPr>
          <p:spPr>
            <a:xfrm>
              <a:off x="8501571" y="3110606"/>
              <a:ext cx="1426146" cy="7954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Create </a:t>
              </a:r>
              <a:r>
                <a:rPr lang="de-DE" sz="1400" dirty="0" err="1">
                  <a:solidFill>
                    <a:schemeClr val="accent2">
                      <a:lumMod val="75000"/>
                    </a:schemeClr>
                  </a:solidFill>
                </a:rPr>
                <a:t>Behaviour</a:t>
              </a:r>
              <a:r>
                <a:rPr lang="de-DE" sz="14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de-DE" sz="1400" dirty="0" err="1">
                  <a:solidFill>
                    <a:schemeClr val="accent2">
                      <a:lumMod val="75000"/>
                    </a:schemeClr>
                  </a:solidFill>
                </a:rPr>
                <a:t>Projection</a:t>
              </a:r>
              <a:endParaRPr lang="de-DE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063" name="Ellipse 2062">
            <a:extLst>
              <a:ext uri="{FF2B5EF4-FFF2-40B4-BE49-F238E27FC236}">
                <a16:creationId xmlns:a16="http://schemas.microsoft.com/office/drawing/2014/main" id="{D031CB58-D6B0-B78C-AB4C-0223B1757DAB}"/>
              </a:ext>
            </a:extLst>
          </p:cNvPr>
          <p:cNvSpPr/>
          <p:nvPr/>
        </p:nvSpPr>
        <p:spPr>
          <a:xfrm>
            <a:off x="5813059" y="461099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64" name="Ellipse 2063">
            <a:extLst>
              <a:ext uri="{FF2B5EF4-FFF2-40B4-BE49-F238E27FC236}">
                <a16:creationId xmlns:a16="http://schemas.microsoft.com/office/drawing/2014/main" id="{3C7BA40A-8048-5E3D-A668-0C8138D331D6}"/>
              </a:ext>
            </a:extLst>
          </p:cNvPr>
          <p:cNvSpPr/>
          <p:nvPr/>
        </p:nvSpPr>
        <p:spPr>
          <a:xfrm>
            <a:off x="5788201" y="1457613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65" name="Ellipse 2064">
            <a:extLst>
              <a:ext uri="{FF2B5EF4-FFF2-40B4-BE49-F238E27FC236}">
                <a16:creationId xmlns:a16="http://schemas.microsoft.com/office/drawing/2014/main" id="{08EE3260-18BF-3CA2-6A6C-7273AC9E57AF}"/>
              </a:ext>
            </a:extLst>
          </p:cNvPr>
          <p:cNvSpPr/>
          <p:nvPr/>
        </p:nvSpPr>
        <p:spPr>
          <a:xfrm>
            <a:off x="5788200" y="2486989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66" name="Ellipse 2065">
            <a:extLst>
              <a:ext uri="{FF2B5EF4-FFF2-40B4-BE49-F238E27FC236}">
                <a16:creationId xmlns:a16="http://schemas.microsoft.com/office/drawing/2014/main" id="{A004C0CB-763E-49AC-E32B-9FD5DEFAE6AA}"/>
              </a:ext>
            </a:extLst>
          </p:cNvPr>
          <p:cNvSpPr/>
          <p:nvPr/>
        </p:nvSpPr>
        <p:spPr>
          <a:xfrm>
            <a:off x="5788199" y="3611219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67" name="Ellipse 2066">
            <a:extLst>
              <a:ext uri="{FF2B5EF4-FFF2-40B4-BE49-F238E27FC236}">
                <a16:creationId xmlns:a16="http://schemas.microsoft.com/office/drawing/2014/main" id="{CC6B7ED4-497F-0CEB-F8B2-D4262C36A48C}"/>
              </a:ext>
            </a:extLst>
          </p:cNvPr>
          <p:cNvSpPr/>
          <p:nvPr/>
        </p:nvSpPr>
        <p:spPr>
          <a:xfrm>
            <a:off x="5788198" y="4586625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68" name="Ellipse 2067">
            <a:extLst>
              <a:ext uri="{FF2B5EF4-FFF2-40B4-BE49-F238E27FC236}">
                <a16:creationId xmlns:a16="http://schemas.microsoft.com/office/drawing/2014/main" id="{1F0AA304-46AD-DB20-6A99-44C79C707365}"/>
              </a:ext>
            </a:extLst>
          </p:cNvPr>
          <p:cNvSpPr/>
          <p:nvPr/>
        </p:nvSpPr>
        <p:spPr>
          <a:xfrm>
            <a:off x="5787320" y="5603066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9" name="Ellipse 2068">
            <a:extLst>
              <a:ext uri="{FF2B5EF4-FFF2-40B4-BE49-F238E27FC236}">
                <a16:creationId xmlns:a16="http://schemas.microsoft.com/office/drawing/2014/main" id="{29C5A7DF-0258-4AF3-B96E-DEF541D08CF0}"/>
              </a:ext>
            </a:extLst>
          </p:cNvPr>
          <p:cNvSpPr/>
          <p:nvPr/>
        </p:nvSpPr>
        <p:spPr>
          <a:xfrm>
            <a:off x="7850903" y="5641056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70" name="Ellipse 2069">
            <a:extLst>
              <a:ext uri="{FF2B5EF4-FFF2-40B4-BE49-F238E27FC236}">
                <a16:creationId xmlns:a16="http://schemas.microsoft.com/office/drawing/2014/main" id="{925A04FC-A113-B2F8-8E5A-F762EF879440}"/>
              </a:ext>
            </a:extLst>
          </p:cNvPr>
          <p:cNvSpPr/>
          <p:nvPr/>
        </p:nvSpPr>
        <p:spPr>
          <a:xfrm>
            <a:off x="10021451" y="5603066"/>
            <a:ext cx="378509" cy="398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8697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A1DA82-E31F-D05E-BB1F-969BE180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an Interface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62ECB4E-1E5D-E594-8A75-9FF2773E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2454" y="640080"/>
            <a:ext cx="557830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887348-2F83-794B-02BD-2F89F106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a Wrapper Class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B2A8B6-03C0-6613-0A3F-5E3B6931A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396" y="640080"/>
            <a:ext cx="6236415" cy="555040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A8B7E6-2DE9-B34E-6EE4-D11D1149DC04}"/>
              </a:ext>
            </a:extLst>
          </p:cNvPr>
          <p:cNvSpPr txBox="1">
            <a:spLocks/>
          </p:cNvSpPr>
          <p:nvPr/>
        </p:nvSpPr>
        <p:spPr>
          <a:xfrm>
            <a:off x="556325" y="4660870"/>
            <a:ext cx="3429000" cy="653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To wrap the BAPI call</a:t>
            </a:r>
          </a:p>
        </p:txBody>
      </p:sp>
    </p:spTree>
    <p:extLst>
      <p:ext uri="{BB962C8B-B14F-4D97-AF65-F5344CB8AC3E}">
        <p14:creationId xmlns:p14="http://schemas.microsoft.com/office/powerpoint/2010/main" val="424769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8C7353-F100-43E1-0168-DBEA5A4B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a Factory Class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9552B52-EC30-64DB-3B95-448C53536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692795"/>
            <a:ext cx="7214616" cy="34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0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508</Words>
  <Application>Microsoft Office PowerPoint</Application>
  <PresentationFormat>Breitbild</PresentationFormat>
  <Paragraphs>95</Paragraphs>
  <Slides>36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Consolas</vt:lpstr>
      <vt:lpstr>Courier New</vt:lpstr>
      <vt:lpstr>Menlo</vt:lpstr>
      <vt:lpstr>Office</vt:lpstr>
      <vt:lpstr>ABAP RAP – Managed with Wrapper scenario and “unmanaged save”</vt:lpstr>
      <vt:lpstr>Wrapper Scenario</vt:lpstr>
      <vt:lpstr>Wrapper Scenario</vt:lpstr>
      <vt:lpstr>Runtime for the Managed Business Objects with Unmanaged Save</vt:lpstr>
      <vt:lpstr>Unmanaged Save within the Transactional Processing</vt:lpstr>
      <vt:lpstr>Implementation Workflow</vt:lpstr>
      <vt:lpstr>Create an Interface</vt:lpstr>
      <vt:lpstr>Create a Wrapper Class</vt:lpstr>
      <vt:lpstr>Create a Factory Class</vt:lpstr>
      <vt:lpstr>Implement  a Test Class</vt:lpstr>
      <vt:lpstr>Set Release State for Tier 1</vt:lpstr>
      <vt:lpstr>Create DB tables</vt:lpstr>
      <vt:lpstr>Create the CDS View entities</vt:lpstr>
      <vt:lpstr>Create a Metadata Extension</vt:lpstr>
      <vt:lpstr>Create Behaviour Definition</vt:lpstr>
      <vt:lpstr>Create Behavior Projection</vt:lpstr>
      <vt:lpstr>Create Service Definition and Binding / Publish it</vt:lpstr>
      <vt:lpstr>Test it</vt:lpstr>
      <vt:lpstr>Extend the Behavior definition</vt:lpstr>
      <vt:lpstr>Data definition for Products (Value Help)</vt:lpstr>
      <vt:lpstr>Extend the Metadata</vt:lpstr>
      <vt:lpstr>Create the Behaviour implementation</vt:lpstr>
      <vt:lpstr>Implement the action “createPurchRqnBAPISave”</vt:lpstr>
      <vt:lpstr>Implement the Action „createPurchRqnBAPISave“</vt:lpstr>
      <vt:lpstr>Implement „on save validation“ with BAPI Test Mode</vt:lpstr>
      <vt:lpstr>Implement the „unmanaged“ save - 1</vt:lpstr>
      <vt:lpstr>Implement “unmanaged save” - 2</vt:lpstr>
      <vt:lpstr>Define the new Action in Metadata</vt:lpstr>
      <vt:lpstr>Add the Action</vt:lpstr>
      <vt:lpstr>Change Wrapper against released API</vt:lpstr>
      <vt:lpstr>Change Wrapper against the API</vt:lpstr>
      <vt:lpstr>Change Wrapper against the API</vt:lpstr>
      <vt:lpstr>Additional task</vt:lpstr>
      <vt:lpstr>Additional task</vt:lpstr>
      <vt:lpstr>Additional task</vt:lpstr>
      <vt:lpstr>Brainstorming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 Implementierungs-Workflow</dc:title>
  <dc:creator>Nils Meyhoff</dc:creator>
  <cp:lastModifiedBy>Matti Lange</cp:lastModifiedBy>
  <cp:revision>74</cp:revision>
  <dcterms:created xsi:type="dcterms:W3CDTF">2024-05-22T07:20:18Z</dcterms:created>
  <dcterms:modified xsi:type="dcterms:W3CDTF">2024-09-03T10:32:44Z</dcterms:modified>
</cp:coreProperties>
</file>